
<file path=[Content_Types].xml><?xml version="1.0" encoding="utf-8"?>
<Types xmlns="http://schemas.openxmlformats.org/package/2006/content-types">
  <Default Extension="mp3" ContentType="audio/mpeg"/>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6" r:id="rId2"/>
    <p:sldId id="257" r:id="rId3"/>
    <p:sldId id="258" r:id="rId4"/>
    <p:sldId id="259" r:id="rId5"/>
    <p:sldId id="260" r:id="rId6"/>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9" autoAdjust="0"/>
    <p:restoredTop sz="94660"/>
  </p:normalViewPr>
  <p:slideViewPr>
    <p:cSldViewPr snapToGrid="0">
      <p:cViewPr varScale="1">
        <p:scale>
          <a:sx n="60" d="100"/>
          <a:sy n="60" d="100"/>
        </p:scale>
        <p:origin x="402"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2490B0BD-C79F-404D-9A52-CB720282B85D}" type="datetimeFigureOut">
              <a:rPr lang="es-MX" smtClean="0"/>
              <a:t>28/04/2019</a:t>
            </a:fld>
            <a:endParaRPr lang="es-MX"/>
          </a:p>
        </p:txBody>
      </p:sp>
      <p:sp>
        <p:nvSpPr>
          <p:cNvPr id="5" name="Footer Placeholder 4"/>
          <p:cNvSpPr>
            <a:spLocks noGrp="1"/>
          </p:cNvSpPr>
          <p:nvPr>
            <p:ph type="ftr" sz="quarter" idx="11"/>
          </p:nvPr>
        </p:nvSpPr>
        <p:spPr>
          <a:xfrm>
            <a:off x="5332412" y="5883275"/>
            <a:ext cx="4324044" cy="365125"/>
          </a:xfrm>
        </p:spPr>
        <p:txBody>
          <a:bodyPr/>
          <a:lstStyle/>
          <a:p>
            <a:endParaRPr lang="es-MX"/>
          </a:p>
        </p:txBody>
      </p:sp>
      <p:sp>
        <p:nvSpPr>
          <p:cNvPr id="6" name="Slide Number Placeholder 5"/>
          <p:cNvSpPr>
            <a:spLocks noGrp="1"/>
          </p:cNvSpPr>
          <p:nvPr>
            <p:ph type="sldNum" sz="quarter" idx="12"/>
          </p:nvPr>
        </p:nvSpPr>
        <p:spPr/>
        <p:txBody>
          <a:bodyPr/>
          <a:lstStyle/>
          <a:p>
            <a:fld id="{7938F7F0-933F-44EB-B353-267536A0D023}" type="slidenum">
              <a:rPr lang="es-MX" smtClean="0"/>
              <a:t>‹Nº›</a:t>
            </a:fld>
            <a:endParaRPr lang="es-MX"/>
          </a:p>
        </p:txBody>
      </p:sp>
    </p:spTree>
    <p:extLst>
      <p:ext uri="{BB962C8B-B14F-4D97-AF65-F5344CB8AC3E}">
        <p14:creationId xmlns:p14="http://schemas.microsoft.com/office/powerpoint/2010/main" val="22987432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2490B0BD-C79F-404D-9A52-CB720282B85D}" type="datetimeFigureOut">
              <a:rPr lang="es-MX" smtClean="0"/>
              <a:t>28/04/2019</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7938F7F0-933F-44EB-B353-267536A0D023}" type="slidenum">
              <a:rPr lang="es-MX" smtClean="0"/>
              <a:t>‹Nº›</a:t>
            </a:fld>
            <a:endParaRPr lang="es-MX"/>
          </a:p>
        </p:txBody>
      </p:sp>
    </p:spTree>
    <p:extLst>
      <p:ext uri="{BB962C8B-B14F-4D97-AF65-F5344CB8AC3E}">
        <p14:creationId xmlns:p14="http://schemas.microsoft.com/office/powerpoint/2010/main" val="27947171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2490B0BD-C79F-404D-9A52-CB720282B85D}" type="datetimeFigureOut">
              <a:rPr lang="es-MX" smtClean="0"/>
              <a:t>28/04/2019</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7938F7F0-933F-44EB-B353-267536A0D023}" type="slidenum">
              <a:rPr lang="es-MX" smtClean="0"/>
              <a:t>‹Nº›</a:t>
            </a:fld>
            <a:endParaRPr lang="es-MX"/>
          </a:p>
        </p:txBody>
      </p:sp>
    </p:spTree>
    <p:extLst>
      <p:ext uri="{BB962C8B-B14F-4D97-AF65-F5344CB8AC3E}">
        <p14:creationId xmlns:p14="http://schemas.microsoft.com/office/powerpoint/2010/main" val="38203653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s-ES" smtClean="0"/>
              <a:t>Haga clic para modificar el estilo de título del patrón</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2490B0BD-C79F-404D-9A52-CB720282B85D}" type="datetimeFigureOut">
              <a:rPr lang="es-MX" smtClean="0"/>
              <a:t>28/04/2019</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7938F7F0-933F-44EB-B353-267536A0D023}" type="slidenum">
              <a:rPr lang="es-MX" smtClean="0"/>
              <a:t>‹Nº›</a:t>
            </a:fld>
            <a:endParaRPr lang="es-MX"/>
          </a:p>
        </p:txBody>
      </p:sp>
    </p:spTree>
    <p:extLst>
      <p:ext uri="{BB962C8B-B14F-4D97-AF65-F5344CB8AC3E}">
        <p14:creationId xmlns:p14="http://schemas.microsoft.com/office/powerpoint/2010/main" val="19940074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2490B0BD-C79F-404D-9A52-CB720282B85D}" type="datetimeFigureOut">
              <a:rPr lang="es-MX" smtClean="0"/>
              <a:t>28/04/2019</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7938F7F0-933F-44EB-B353-267536A0D023}" type="slidenum">
              <a:rPr lang="es-MX" smtClean="0"/>
              <a:t>‹Nº›</a:t>
            </a:fld>
            <a:endParaRPr lang="es-MX"/>
          </a:p>
        </p:txBody>
      </p:sp>
    </p:spTree>
    <p:extLst>
      <p:ext uri="{BB962C8B-B14F-4D97-AF65-F5344CB8AC3E}">
        <p14:creationId xmlns:p14="http://schemas.microsoft.com/office/powerpoint/2010/main" val="17743685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s-ES" smtClean="0"/>
              <a:t>Haga clic para modificar el estilo de título del patrón</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s-ES" smtClean="0"/>
              <a:t>Haga clic para modificar el estilo de texto del patrón</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2490B0BD-C79F-404D-9A52-CB720282B85D}" type="datetimeFigureOut">
              <a:rPr lang="es-MX" smtClean="0"/>
              <a:t>28/04/2019</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7938F7F0-933F-44EB-B353-267536A0D023}" type="slidenum">
              <a:rPr lang="es-MX" smtClean="0"/>
              <a:t>‹Nº›</a:t>
            </a:fld>
            <a:endParaRPr lang="es-MX"/>
          </a:p>
        </p:txBody>
      </p:sp>
    </p:spTree>
    <p:extLst>
      <p:ext uri="{BB962C8B-B14F-4D97-AF65-F5344CB8AC3E}">
        <p14:creationId xmlns:p14="http://schemas.microsoft.com/office/powerpoint/2010/main" val="30712235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s-ES" smtClean="0"/>
              <a:t>Haga clic para modificar el estilo de título del patrón</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s-ES" smtClean="0"/>
              <a:t>Haga clic para modificar el estilo de texto del patrón</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2490B0BD-C79F-404D-9A52-CB720282B85D}" type="datetimeFigureOut">
              <a:rPr lang="es-MX" smtClean="0"/>
              <a:t>28/04/2019</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7938F7F0-933F-44EB-B353-267536A0D023}" type="slidenum">
              <a:rPr lang="es-MX" smtClean="0"/>
              <a:t>‹Nº›</a:t>
            </a:fld>
            <a:endParaRPr lang="es-MX"/>
          </a:p>
        </p:txBody>
      </p:sp>
    </p:spTree>
    <p:extLst>
      <p:ext uri="{BB962C8B-B14F-4D97-AF65-F5344CB8AC3E}">
        <p14:creationId xmlns:p14="http://schemas.microsoft.com/office/powerpoint/2010/main" val="4266372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2490B0BD-C79F-404D-9A52-CB720282B85D}" type="datetimeFigureOut">
              <a:rPr lang="es-MX" smtClean="0"/>
              <a:t>28/04/2019</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7938F7F0-933F-44EB-B353-267536A0D023}" type="slidenum">
              <a:rPr lang="es-MX" smtClean="0"/>
              <a:t>‹Nº›</a:t>
            </a:fld>
            <a:endParaRPr lang="es-MX"/>
          </a:p>
        </p:txBody>
      </p:sp>
    </p:spTree>
    <p:extLst>
      <p:ext uri="{BB962C8B-B14F-4D97-AF65-F5344CB8AC3E}">
        <p14:creationId xmlns:p14="http://schemas.microsoft.com/office/powerpoint/2010/main" val="14316314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2490B0BD-C79F-404D-9A52-CB720282B85D}" type="datetimeFigureOut">
              <a:rPr lang="es-MX" smtClean="0"/>
              <a:t>28/04/2019</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7938F7F0-933F-44EB-B353-267536A0D023}" type="slidenum">
              <a:rPr lang="es-MX" smtClean="0"/>
              <a:t>‹Nº›</a:t>
            </a:fld>
            <a:endParaRPr lang="es-MX"/>
          </a:p>
        </p:txBody>
      </p:sp>
    </p:spTree>
    <p:extLst>
      <p:ext uri="{BB962C8B-B14F-4D97-AF65-F5344CB8AC3E}">
        <p14:creationId xmlns:p14="http://schemas.microsoft.com/office/powerpoint/2010/main" val="1626543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nchor="ct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2490B0BD-C79F-404D-9A52-CB720282B85D}" type="datetimeFigureOut">
              <a:rPr lang="es-MX" smtClean="0"/>
              <a:t>28/04/2019</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a:xfrm>
            <a:off x="10951856" y="5867131"/>
            <a:ext cx="551167" cy="365125"/>
          </a:xfrm>
        </p:spPr>
        <p:txBody>
          <a:bodyPr/>
          <a:lstStyle/>
          <a:p>
            <a:fld id="{7938F7F0-933F-44EB-B353-267536A0D023}" type="slidenum">
              <a:rPr lang="es-MX" smtClean="0"/>
              <a:t>‹Nº›</a:t>
            </a:fld>
            <a:endParaRPr lang="es-MX"/>
          </a:p>
        </p:txBody>
      </p:sp>
    </p:spTree>
    <p:extLst>
      <p:ext uri="{BB962C8B-B14F-4D97-AF65-F5344CB8AC3E}">
        <p14:creationId xmlns:p14="http://schemas.microsoft.com/office/powerpoint/2010/main" val="1263620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2490B0BD-C79F-404D-9A52-CB720282B85D}" type="datetimeFigureOut">
              <a:rPr lang="es-MX" smtClean="0"/>
              <a:t>28/04/2019</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7938F7F0-933F-44EB-B353-267536A0D023}" type="slidenum">
              <a:rPr lang="es-MX" smtClean="0"/>
              <a:t>‹Nº›</a:t>
            </a:fld>
            <a:endParaRPr lang="es-MX"/>
          </a:p>
        </p:txBody>
      </p:sp>
    </p:spTree>
    <p:extLst>
      <p:ext uri="{BB962C8B-B14F-4D97-AF65-F5344CB8AC3E}">
        <p14:creationId xmlns:p14="http://schemas.microsoft.com/office/powerpoint/2010/main" val="38389754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2490B0BD-C79F-404D-9A52-CB720282B85D}" type="datetimeFigureOut">
              <a:rPr lang="es-MX" smtClean="0"/>
              <a:t>28/04/2019</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7938F7F0-933F-44EB-B353-267536A0D023}" type="slidenum">
              <a:rPr lang="es-MX" smtClean="0"/>
              <a:t>‹Nº›</a:t>
            </a:fld>
            <a:endParaRPr lang="es-MX"/>
          </a:p>
        </p:txBody>
      </p:sp>
    </p:spTree>
    <p:extLst>
      <p:ext uri="{BB962C8B-B14F-4D97-AF65-F5344CB8AC3E}">
        <p14:creationId xmlns:p14="http://schemas.microsoft.com/office/powerpoint/2010/main" val="3859839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2490B0BD-C79F-404D-9A52-CB720282B85D}" type="datetimeFigureOut">
              <a:rPr lang="es-MX" smtClean="0"/>
              <a:t>28/04/2019</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7938F7F0-933F-44EB-B353-267536A0D023}" type="slidenum">
              <a:rPr lang="es-MX" smtClean="0"/>
              <a:t>‹Nº›</a:t>
            </a:fld>
            <a:endParaRPr lang="es-MX"/>
          </a:p>
        </p:txBody>
      </p:sp>
    </p:spTree>
    <p:extLst>
      <p:ext uri="{BB962C8B-B14F-4D97-AF65-F5344CB8AC3E}">
        <p14:creationId xmlns:p14="http://schemas.microsoft.com/office/powerpoint/2010/main" val="25582715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2490B0BD-C79F-404D-9A52-CB720282B85D}" type="datetimeFigureOut">
              <a:rPr lang="es-MX" smtClean="0"/>
              <a:t>28/04/2019</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7938F7F0-933F-44EB-B353-267536A0D023}" type="slidenum">
              <a:rPr lang="es-MX" smtClean="0"/>
              <a:t>‹Nº›</a:t>
            </a:fld>
            <a:endParaRPr lang="es-MX"/>
          </a:p>
        </p:txBody>
      </p:sp>
    </p:spTree>
    <p:extLst>
      <p:ext uri="{BB962C8B-B14F-4D97-AF65-F5344CB8AC3E}">
        <p14:creationId xmlns:p14="http://schemas.microsoft.com/office/powerpoint/2010/main" val="18018396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90B0BD-C79F-404D-9A52-CB720282B85D}" type="datetimeFigureOut">
              <a:rPr lang="es-MX" smtClean="0"/>
              <a:t>28/04/2019</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7938F7F0-933F-44EB-B353-267536A0D023}" type="slidenum">
              <a:rPr lang="es-MX" smtClean="0"/>
              <a:t>‹Nº›</a:t>
            </a:fld>
            <a:endParaRPr lang="es-MX"/>
          </a:p>
        </p:txBody>
      </p:sp>
    </p:spTree>
    <p:extLst>
      <p:ext uri="{BB962C8B-B14F-4D97-AF65-F5344CB8AC3E}">
        <p14:creationId xmlns:p14="http://schemas.microsoft.com/office/powerpoint/2010/main" val="27463907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2490B0BD-C79F-404D-9A52-CB720282B85D}" type="datetimeFigureOut">
              <a:rPr lang="es-MX" smtClean="0"/>
              <a:t>28/04/2019</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7938F7F0-933F-44EB-B353-267536A0D023}" type="slidenum">
              <a:rPr lang="es-MX" smtClean="0"/>
              <a:t>‹Nº›</a:t>
            </a:fld>
            <a:endParaRPr lang="es-MX"/>
          </a:p>
        </p:txBody>
      </p:sp>
    </p:spTree>
    <p:extLst>
      <p:ext uri="{BB962C8B-B14F-4D97-AF65-F5344CB8AC3E}">
        <p14:creationId xmlns:p14="http://schemas.microsoft.com/office/powerpoint/2010/main" val="30599850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s-ES" smtClean="0"/>
              <a:t>Haga clic para modificar el estilo de título del patrón</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2490B0BD-C79F-404D-9A52-CB720282B85D}" type="datetimeFigureOut">
              <a:rPr lang="es-MX" smtClean="0"/>
              <a:t>28/04/2019</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7938F7F0-933F-44EB-B353-267536A0D023}" type="slidenum">
              <a:rPr lang="es-MX" smtClean="0"/>
              <a:t>‹Nº›</a:t>
            </a:fld>
            <a:endParaRPr lang="es-MX"/>
          </a:p>
        </p:txBody>
      </p:sp>
    </p:spTree>
    <p:extLst>
      <p:ext uri="{BB962C8B-B14F-4D97-AF65-F5344CB8AC3E}">
        <p14:creationId xmlns:p14="http://schemas.microsoft.com/office/powerpoint/2010/main" val="12106122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490B0BD-C79F-404D-9A52-CB720282B85D}" type="datetimeFigureOut">
              <a:rPr lang="es-MX" smtClean="0"/>
              <a:t>28/04/2019</a:t>
            </a:fld>
            <a:endParaRPr lang="es-MX"/>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s-MX"/>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7938F7F0-933F-44EB-B353-267536A0D023}" type="slidenum">
              <a:rPr lang="es-MX" smtClean="0"/>
              <a:t>‹Nº›</a:t>
            </a:fld>
            <a:endParaRPr lang="es-MX"/>
          </a:p>
        </p:txBody>
      </p:sp>
    </p:spTree>
    <p:extLst>
      <p:ext uri="{BB962C8B-B14F-4D97-AF65-F5344CB8AC3E}">
        <p14:creationId xmlns:p14="http://schemas.microsoft.com/office/powerpoint/2010/main" val="2192149997"/>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 id="2147483757" r:id="rId13"/>
    <p:sldLayoutId id="2147483758" r:id="rId14"/>
    <p:sldLayoutId id="2147483759" r:id="rId15"/>
    <p:sldLayoutId id="2147483760" r:id="rId16"/>
    <p:sldLayoutId id="2147483761"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normAutofit/>
          </a:bodyPr>
          <a:lstStyle/>
          <a:p>
            <a:r>
              <a:rPr lang="es-MX" dirty="0" smtClean="0"/>
              <a:t/>
            </a:r>
            <a:br>
              <a:rPr lang="es-MX" dirty="0" smtClean="0"/>
            </a:br>
            <a:r>
              <a:rPr lang="es-MX" dirty="0" smtClean="0"/>
              <a:t> </a:t>
            </a:r>
            <a:endParaRPr lang="es-MX" dirty="0"/>
          </a:p>
        </p:txBody>
      </p:sp>
      <p:sp>
        <p:nvSpPr>
          <p:cNvPr id="3" name="Subtítulo 2"/>
          <p:cNvSpPr>
            <a:spLocks noGrp="1"/>
          </p:cNvSpPr>
          <p:nvPr>
            <p:ph type="subTitle" idx="1"/>
          </p:nvPr>
        </p:nvSpPr>
        <p:spPr>
          <a:xfrm>
            <a:off x="3752016" y="4208993"/>
            <a:ext cx="8689976" cy="1371599"/>
          </a:xfrm>
        </p:spPr>
        <p:txBody>
          <a:bodyPr/>
          <a:lstStyle/>
          <a:p>
            <a:pPr algn="l"/>
            <a:r>
              <a:rPr lang="es-MX" dirty="0" smtClean="0">
                <a:solidFill>
                  <a:schemeClr val="bg2">
                    <a:lumMod val="25000"/>
                  </a:schemeClr>
                </a:solidFill>
                <a:latin typeface="Arial" panose="020B0604020202020204" pitchFamily="34" charset="0"/>
                <a:cs typeface="Arial" panose="020B0604020202020204" pitchFamily="34" charset="0"/>
              </a:rPr>
              <a:t>Alexis Hiram Arellano Méndez</a:t>
            </a:r>
          </a:p>
          <a:p>
            <a:pPr algn="l"/>
            <a:r>
              <a:rPr lang="es-MX" dirty="0">
                <a:solidFill>
                  <a:schemeClr val="accent1">
                    <a:lumMod val="75000"/>
                  </a:schemeClr>
                </a:solidFill>
                <a:latin typeface="Arial" panose="020B0604020202020204" pitchFamily="34" charset="0"/>
                <a:cs typeface="Arial" panose="020B0604020202020204" pitchFamily="34" charset="0"/>
              </a:rPr>
              <a:t>L</a:t>
            </a:r>
            <a:r>
              <a:rPr lang="es-MX" dirty="0" smtClean="0">
                <a:solidFill>
                  <a:schemeClr val="accent1">
                    <a:lumMod val="75000"/>
                  </a:schemeClr>
                </a:solidFill>
                <a:latin typeface="Arial" panose="020B0604020202020204" pitchFamily="34" charset="0"/>
                <a:cs typeface="Arial" panose="020B0604020202020204" pitchFamily="34" charset="0"/>
              </a:rPr>
              <a:t>icenciatura en Ingeniería en Telemática</a:t>
            </a:r>
            <a:endParaRPr lang="es-MX" dirty="0">
              <a:solidFill>
                <a:schemeClr val="accent1">
                  <a:lumMod val="75000"/>
                </a:schemeClr>
              </a:solidFill>
              <a:latin typeface="Arial" panose="020B0604020202020204" pitchFamily="34" charset="0"/>
              <a:cs typeface="Arial" panose="020B0604020202020204" pitchFamily="34" charset="0"/>
            </a:endParaRPr>
          </a:p>
        </p:txBody>
      </p:sp>
      <p:pic>
        <p:nvPicPr>
          <p:cNvPr id="1028" name="Picture 4" descr="Resultado de imagen para unadm en 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52016" y="1140928"/>
            <a:ext cx="5029200" cy="2828925"/>
          </a:xfrm>
          <a:prstGeom prst="rect">
            <a:avLst/>
          </a:prstGeom>
          <a:noFill/>
          <a:extLst>
            <a:ext uri="{909E8E84-426E-40DD-AFC4-6F175D3DCCD1}">
              <a14:hiddenFill xmlns:a14="http://schemas.microsoft.com/office/drawing/2010/main">
                <a:solidFill>
                  <a:srgbClr val="FFFFFF"/>
                </a:solidFill>
              </a14:hiddenFill>
            </a:ext>
          </a:extLst>
        </p:spPr>
      </p:pic>
      <p:pic>
        <p:nvPicPr>
          <p:cNvPr id="5" name="Avicii - Wake Me Up (Official Video)">
            <a:hlinkClick r:id="" action="ppaction://media"/>
          </p:cNvPr>
          <p:cNvPicPr>
            <a:picLocks noChangeAspect="1"/>
          </p:cNvPicPr>
          <p:nvPr>
            <a:audioFile r:link="rId2"/>
            <p:extLst>
              <p:ext uri="{DAA4B4D4-6D71-4841-9C94-3DE7FCFB9230}">
                <p14:media xmlns:p14="http://schemas.microsoft.com/office/powerpoint/2010/main" r:embed="rId1">
                  <p14:fade out="5000"/>
                </p14:media>
              </p:ext>
            </p:extLst>
          </p:nvPr>
        </p:nvPicPr>
        <p:blipFill>
          <a:blip r:embed="rId5"/>
          <a:stretch>
            <a:fillRect/>
          </a:stretch>
        </p:blipFill>
        <p:spPr>
          <a:xfrm>
            <a:off x="10893423" y="531328"/>
            <a:ext cx="609600" cy="609600"/>
          </a:xfrm>
          <a:prstGeom prst="rect">
            <a:avLst/>
          </a:prstGeom>
        </p:spPr>
      </p:pic>
    </p:spTree>
    <p:extLst>
      <p:ext uri="{BB962C8B-B14F-4D97-AF65-F5344CB8AC3E}">
        <p14:creationId xmlns:p14="http://schemas.microsoft.com/office/powerpoint/2010/main" val="2353401354"/>
      </p:ext>
    </p:extLst>
  </p:cSld>
  <p:clrMapOvr>
    <a:masterClrMapping/>
  </p:clrMapOvr>
  <mc:AlternateContent xmlns:mc="http://schemas.openxmlformats.org/markup-compatibility/2006">
    <mc:Choice xmlns:p14="http://schemas.microsoft.com/office/powerpoint/2010/main" Requires="p14">
      <p:transition spd="slow" p14:dur="2000" advClick="0" advTm="5000"/>
    </mc:Choice>
    <mc:Fallback>
      <p:transition spd="slow" advClick="0" advTm="5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repeatCount="indefinite"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84311" y="365760"/>
            <a:ext cx="10018713" cy="783771"/>
          </a:xfrm>
        </p:spPr>
        <p:txBody>
          <a:bodyPr>
            <a:normAutofit fontScale="90000"/>
          </a:bodyPr>
          <a:lstStyle/>
          <a:p>
            <a:r>
              <a:rPr lang="es-MX" dirty="0" smtClean="0">
                <a:solidFill>
                  <a:schemeClr val="bg2">
                    <a:lumMod val="50000"/>
                  </a:schemeClr>
                </a:solidFill>
                <a:latin typeface="Arial Black" panose="020B0A04020102020204" pitchFamily="34" charset="0"/>
              </a:rPr>
              <a:t>Programa</a:t>
            </a:r>
            <a:r>
              <a:rPr lang="es-MX" dirty="0" smtClean="0">
                <a:solidFill>
                  <a:schemeClr val="bg2">
                    <a:lumMod val="50000"/>
                  </a:schemeClr>
                </a:solidFill>
              </a:rPr>
              <a:t> </a:t>
            </a:r>
            <a:r>
              <a:rPr lang="es-MX" dirty="0" smtClean="0">
                <a:solidFill>
                  <a:schemeClr val="bg2">
                    <a:lumMod val="50000"/>
                  </a:schemeClr>
                </a:solidFill>
                <a:latin typeface="Arial Black" panose="020B0A04020102020204" pitchFamily="34" charset="0"/>
              </a:rPr>
              <a:t>Educativo</a:t>
            </a:r>
            <a:r>
              <a:rPr lang="es-MX" dirty="0" smtClean="0"/>
              <a:t/>
            </a:r>
            <a:br>
              <a:rPr lang="es-MX" dirty="0" smtClean="0"/>
            </a:br>
            <a:endParaRPr lang="es-MX" dirty="0"/>
          </a:p>
        </p:txBody>
      </p:sp>
      <p:pic>
        <p:nvPicPr>
          <p:cNvPr id="6" name="Imagen 5"/>
          <p:cNvPicPr>
            <a:picLocks noChangeAspect="1"/>
          </p:cNvPicPr>
          <p:nvPr/>
        </p:nvPicPr>
        <p:blipFill>
          <a:blip r:embed="rId2"/>
          <a:stretch>
            <a:fillRect/>
          </a:stretch>
        </p:blipFill>
        <p:spPr>
          <a:xfrm>
            <a:off x="7555187" y="1149531"/>
            <a:ext cx="4232237" cy="2547258"/>
          </a:xfrm>
          <a:prstGeom prst="rect">
            <a:avLst/>
          </a:prstGeom>
        </p:spPr>
      </p:pic>
      <p:sp>
        <p:nvSpPr>
          <p:cNvPr id="7" name="CuadroTexto 6"/>
          <p:cNvSpPr txBox="1"/>
          <p:nvPr/>
        </p:nvSpPr>
        <p:spPr>
          <a:xfrm>
            <a:off x="2155371" y="4498842"/>
            <a:ext cx="6021978" cy="461665"/>
          </a:xfrm>
          <a:prstGeom prst="rect">
            <a:avLst/>
          </a:prstGeom>
          <a:noFill/>
        </p:spPr>
        <p:txBody>
          <a:bodyPr wrap="square" rtlCol="0">
            <a:spAutoFit/>
          </a:bodyPr>
          <a:lstStyle/>
          <a:p>
            <a:pPr algn="ctr"/>
            <a:r>
              <a:rPr lang="es-MX" sz="2400" b="1" dirty="0" smtClean="0">
                <a:solidFill>
                  <a:schemeClr val="bg2">
                    <a:lumMod val="50000"/>
                  </a:schemeClr>
                </a:solidFill>
                <a:latin typeface="Arial Black" panose="020B0A04020102020204" pitchFamily="34" charset="0"/>
              </a:rPr>
              <a:t>Duración de programa educativo  </a:t>
            </a:r>
            <a:endParaRPr lang="es-MX" sz="2400" b="1" dirty="0">
              <a:solidFill>
                <a:schemeClr val="bg2">
                  <a:lumMod val="50000"/>
                </a:schemeClr>
              </a:solidFill>
              <a:latin typeface="Arial Black" panose="020B0A04020102020204" pitchFamily="34" charset="0"/>
            </a:endParaRPr>
          </a:p>
        </p:txBody>
      </p:sp>
      <p:sp>
        <p:nvSpPr>
          <p:cNvPr id="8" name="CuadroTexto 7"/>
          <p:cNvSpPr txBox="1"/>
          <p:nvPr/>
        </p:nvSpPr>
        <p:spPr>
          <a:xfrm>
            <a:off x="2338251" y="5133703"/>
            <a:ext cx="6152606" cy="400110"/>
          </a:xfrm>
          <a:prstGeom prst="rect">
            <a:avLst/>
          </a:prstGeom>
          <a:noFill/>
        </p:spPr>
        <p:txBody>
          <a:bodyPr wrap="square" rtlCol="0">
            <a:spAutoFit/>
          </a:bodyPr>
          <a:lstStyle/>
          <a:p>
            <a:pPr marL="285750" indent="-285750">
              <a:buFont typeface="Arial" panose="020B0604020202020204" pitchFamily="34" charset="0"/>
              <a:buChar char="•"/>
            </a:pPr>
            <a:r>
              <a:rPr lang="es-MX" sz="2000" b="1" dirty="0" smtClean="0">
                <a:solidFill>
                  <a:schemeClr val="accent1">
                    <a:lumMod val="75000"/>
                  </a:schemeClr>
                </a:solidFill>
                <a:latin typeface="Bell MT" panose="02020503060305020303" pitchFamily="18" charset="0"/>
              </a:rPr>
              <a:t>4 años divididos en 8 semestres </a:t>
            </a:r>
            <a:endParaRPr lang="es-MX" sz="2000" b="1" dirty="0">
              <a:solidFill>
                <a:schemeClr val="accent1">
                  <a:lumMod val="75000"/>
                </a:schemeClr>
              </a:solidFill>
              <a:latin typeface="Bell MT" panose="02020503060305020303" pitchFamily="18" charset="0"/>
            </a:endParaRPr>
          </a:p>
        </p:txBody>
      </p:sp>
      <p:pic>
        <p:nvPicPr>
          <p:cNvPr id="11" name="Imagen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77349" y="3884888"/>
            <a:ext cx="2395401" cy="2548298"/>
          </a:xfrm>
          <a:prstGeom prst="rect">
            <a:avLst/>
          </a:prstGeom>
        </p:spPr>
      </p:pic>
      <p:sp>
        <p:nvSpPr>
          <p:cNvPr id="12" name="Marcador de contenido 2"/>
          <p:cNvSpPr>
            <a:spLocks noGrp="1"/>
          </p:cNvSpPr>
          <p:nvPr>
            <p:ph idx="1"/>
          </p:nvPr>
        </p:nvSpPr>
        <p:spPr>
          <a:xfrm>
            <a:off x="1484310" y="1149531"/>
            <a:ext cx="6070877" cy="3612969"/>
          </a:xfrm>
        </p:spPr>
        <p:txBody>
          <a:bodyPr>
            <a:normAutofit fontScale="92500"/>
          </a:bodyPr>
          <a:lstStyle/>
          <a:p>
            <a:pPr marL="0" indent="0">
              <a:buNone/>
            </a:pPr>
            <a:r>
              <a:rPr lang="es-MX" sz="2200" b="1" dirty="0">
                <a:solidFill>
                  <a:schemeClr val="accent1">
                    <a:lumMod val="75000"/>
                  </a:schemeClr>
                </a:solidFill>
                <a:latin typeface="Bell MT" panose="02020503060305020303" pitchFamily="18" charset="0"/>
              </a:rPr>
              <a:t>Consiste en crear profesionistas con amplia visión para crear soluciones innovadoras, eficientes y económicas, a problemas relacionados con la transmisión, análisis, almacenamiento y procesamiento automático de la información, está calificado para el diseño y operación de tales sistemas. Asimismo, es apto para el desarrollo de redes modernas de telecomunicaciones que exploten todo el potencial ofrecido por las nuevas tecnologías digitales en las diferentes organizaciones públicas o privadas.</a:t>
            </a:r>
          </a:p>
          <a:p>
            <a:endParaRPr lang="es-MX" dirty="0"/>
          </a:p>
        </p:txBody>
      </p:sp>
    </p:spTree>
    <p:extLst>
      <p:ext uri="{BB962C8B-B14F-4D97-AF65-F5344CB8AC3E}">
        <p14:creationId xmlns:p14="http://schemas.microsoft.com/office/powerpoint/2010/main" val="2203206913"/>
      </p:ext>
    </p:extLst>
  </p:cSld>
  <p:clrMapOvr>
    <a:masterClrMapping/>
  </p:clrMapOvr>
  <mc:AlternateContent xmlns:mc="http://schemas.openxmlformats.org/markup-compatibility/2006">
    <mc:Choice xmlns:p14="http://schemas.microsoft.com/office/powerpoint/2010/main" Requires="p14">
      <p:transition spd="slow" p14:dur="2000" advClick="0" advTm="14000"/>
    </mc:Choice>
    <mc:Fallback>
      <p:transition spd="slow" advClick="0" advTm="14000"/>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p:cNvSpPr>
          <p:nvPr>
            <p:ph type="title"/>
          </p:nvPr>
        </p:nvSpPr>
        <p:spPr>
          <a:xfrm>
            <a:off x="1484311" y="365760"/>
            <a:ext cx="10018713" cy="1386840"/>
          </a:xfrm>
        </p:spPr>
        <p:txBody>
          <a:bodyPr>
            <a:normAutofit/>
          </a:bodyPr>
          <a:lstStyle/>
          <a:p>
            <a:r>
              <a:rPr lang="es-MX" dirty="0" smtClean="0">
                <a:solidFill>
                  <a:schemeClr val="bg2">
                    <a:lumMod val="50000"/>
                  </a:schemeClr>
                </a:solidFill>
                <a:latin typeface="Arial Black" panose="020B0A04020102020204" pitchFamily="34" charset="0"/>
              </a:rPr>
              <a:t>Perfil del egresado </a:t>
            </a:r>
            <a:r>
              <a:rPr lang="es-MX" dirty="0" smtClean="0"/>
              <a:t/>
            </a:r>
            <a:br>
              <a:rPr lang="es-MX" dirty="0" smtClean="0"/>
            </a:br>
            <a:endParaRPr lang="es-MX" dirty="0"/>
          </a:p>
        </p:txBody>
      </p:sp>
      <p:sp>
        <p:nvSpPr>
          <p:cNvPr id="5" name="Marcador de contenido 4"/>
          <p:cNvSpPr>
            <a:spLocks noGrp="1"/>
          </p:cNvSpPr>
          <p:nvPr>
            <p:ph idx="1"/>
          </p:nvPr>
        </p:nvSpPr>
        <p:spPr>
          <a:xfrm>
            <a:off x="1484310" y="1371599"/>
            <a:ext cx="10018713" cy="3124201"/>
          </a:xfrm>
        </p:spPr>
        <p:txBody>
          <a:bodyPr>
            <a:normAutofit/>
          </a:bodyPr>
          <a:lstStyle/>
          <a:p>
            <a:pPr marL="0" indent="0">
              <a:buNone/>
            </a:pPr>
            <a:r>
              <a:rPr lang="es-MX" sz="2800" b="1" dirty="0">
                <a:solidFill>
                  <a:schemeClr val="accent1">
                    <a:lumMod val="75000"/>
                  </a:schemeClr>
                </a:solidFill>
                <a:latin typeface="Bell MT" panose="02020503060305020303" pitchFamily="18" charset="0"/>
              </a:rPr>
              <a:t>El  egresado </a:t>
            </a:r>
            <a:r>
              <a:rPr lang="es-MX" sz="2800" b="1" dirty="0" smtClean="0">
                <a:solidFill>
                  <a:schemeClr val="accent1">
                    <a:lumMod val="75000"/>
                  </a:schemeClr>
                </a:solidFill>
                <a:latin typeface="Bell MT" panose="02020503060305020303" pitchFamily="18" charset="0"/>
              </a:rPr>
              <a:t>en </a:t>
            </a:r>
            <a:r>
              <a:rPr lang="es-MX" sz="2800" b="1" dirty="0">
                <a:solidFill>
                  <a:schemeClr val="accent1">
                    <a:lumMod val="75000"/>
                  </a:schemeClr>
                </a:solidFill>
                <a:latin typeface="Bell MT" panose="02020503060305020303" pitchFamily="18" charset="0"/>
              </a:rPr>
              <a:t>Telemática es un profesionista con una formación integral, calificado para planear, diseñar, administrar, asegurar, implantar, producir y proponer soluciones en las redes de pequeñas y medianas empresas, así como de servicios telemáticos para operar y brindar el mantenimiento apropiado de la infraestructura </a:t>
            </a:r>
            <a:r>
              <a:rPr lang="es-MX" sz="2800" b="1" dirty="0" smtClean="0">
                <a:solidFill>
                  <a:schemeClr val="accent1">
                    <a:lumMod val="75000"/>
                  </a:schemeClr>
                </a:solidFill>
                <a:latin typeface="Bell MT" panose="02020503060305020303" pitchFamily="18" charset="0"/>
              </a:rPr>
              <a:t>tecnológica.</a:t>
            </a:r>
            <a:endParaRPr lang="es-MX" sz="2800" b="1" dirty="0">
              <a:solidFill>
                <a:schemeClr val="accent1">
                  <a:lumMod val="75000"/>
                </a:schemeClr>
              </a:solidFill>
              <a:latin typeface="Bell MT" panose="02020503060305020303" pitchFamily="18" charset="0"/>
            </a:endParaRPr>
          </a:p>
        </p:txBody>
      </p:sp>
      <p:pic>
        <p:nvPicPr>
          <p:cNvPr id="6" name="Imagen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81472" y="4275771"/>
            <a:ext cx="4624388" cy="2451736"/>
          </a:xfrm>
          <a:prstGeom prst="rect">
            <a:avLst/>
          </a:prstGeom>
        </p:spPr>
      </p:pic>
    </p:spTree>
    <p:extLst>
      <p:ext uri="{BB962C8B-B14F-4D97-AF65-F5344CB8AC3E}">
        <p14:creationId xmlns:p14="http://schemas.microsoft.com/office/powerpoint/2010/main" val="4116116224"/>
      </p:ext>
    </p:extLst>
  </p:cSld>
  <p:clrMapOvr>
    <a:masterClrMapping/>
  </p:clrMapOvr>
  <mc:AlternateContent xmlns:mc="http://schemas.openxmlformats.org/markup-compatibility/2006">
    <mc:Choice xmlns:p14="http://schemas.microsoft.com/office/powerpoint/2010/main" Requires="p14">
      <p:transition spd="slow" p14:dur="2000" advClick="0" advTm="11000"/>
    </mc:Choice>
    <mc:Fallback>
      <p:transition spd="slow" advClick="0" advTm="11000"/>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MX" b="1" dirty="0" smtClean="0">
                <a:solidFill>
                  <a:schemeClr val="bg2">
                    <a:lumMod val="50000"/>
                  </a:schemeClr>
                </a:solidFill>
                <a:latin typeface="Arial Black" panose="020B0A04020102020204" pitchFamily="34" charset="0"/>
              </a:rPr>
              <a:t>Impacto de la carrera en el país </a:t>
            </a:r>
            <a:r>
              <a:rPr lang="es-MX" dirty="0" smtClean="0"/>
              <a:t/>
            </a:r>
            <a:br>
              <a:rPr lang="es-MX" dirty="0" smtClean="0"/>
            </a:br>
            <a:endParaRPr lang="es-MX" dirty="0"/>
          </a:p>
        </p:txBody>
      </p:sp>
      <p:sp>
        <p:nvSpPr>
          <p:cNvPr id="3" name="Marcador de contenido 2"/>
          <p:cNvSpPr>
            <a:spLocks noGrp="1"/>
          </p:cNvSpPr>
          <p:nvPr>
            <p:ph idx="1"/>
          </p:nvPr>
        </p:nvSpPr>
        <p:spPr>
          <a:xfrm>
            <a:off x="1484311" y="1771730"/>
            <a:ext cx="6021389" cy="4876720"/>
          </a:xfrm>
        </p:spPr>
        <p:txBody>
          <a:bodyPr>
            <a:normAutofit/>
          </a:bodyPr>
          <a:lstStyle/>
          <a:p>
            <a:pPr marL="0" indent="0">
              <a:buNone/>
            </a:pPr>
            <a:r>
              <a:rPr lang="es-MX" b="1" dirty="0" smtClean="0">
                <a:solidFill>
                  <a:schemeClr val="accent1">
                    <a:lumMod val="75000"/>
                  </a:schemeClr>
                </a:solidFill>
                <a:latin typeface="Bell MT" panose="02020503060305020303" pitchFamily="18" charset="0"/>
              </a:rPr>
              <a:t>Actualmente las TIC juegan un papel muy importante en México y a nivel mundial ya que todo se mueve a partir los datos  que viajan por medio de la red, introduciendo una comunicación dentro de todos los sectores  tanto gubernamentales como privados, permitiendo así un mejor desarrollo económico y social del país. </a:t>
            </a:r>
          </a:p>
          <a:p>
            <a:pPr marL="0" indent="0">
              <a:buNone/>
            </a:pPr>
            <a:r>
              <a:rPr lang="es-MX" b="1" dirty="0">
                <a:solidFill>
                  <a:schemeClr val="accent1">
                    <a:lumMod val="75000"/>
                  </a:schemeClr>
                </a:solidFill>
                <a:latin typeface="Bell MT" panose="02020503060305020303" pitchFamily="18" charset="0"/>
              </a:rPr>
              <a:t>El uso de las </a:t>
            </a:r>
            <a:r>
              <a:rPr lang="es-MX" b="1" dirty="0" smtClean="0">
                <a:solidFill>
                  <a:schemeClr val="accent1">
                    <a:lumMod val="75000"/>
                  </a:schemeClr>
                </a:solidFill>
                <a:latin typeface="Bell MT" panose="02020503060305020303" pitchFamily="18" charset="0"/>
              </a:rPr>
              <a:t>TIC  ahora es  </a:t>
            </a:r>
            <a:r>
              <a:rPr lang="es-MX" b="1" dirty="0">
                <a:solidFill>
                  <a:schemeClr val="accent1">
                    <a:lumMod val="75000"/>
                  </a:schemeClr>
                </a:solidFill>
                <a:latin typeface="Bell MT" panose="02020503060305020303" pitchFamily="18" charset="0"/>
              </a:rPr>
              <a:t>una condición para el despegue económico y un factor para alcanzar el bienestar </a:t>
            </a:r>
            <a:r>
              <a:rPr lang="es-MX" b="1" dirty="0" smtClean="0">
                <a:solidFill>
                  <a:schemeClr val="accent1">
                    <a:lumMod val="75000"/>
                  </a:schemeClr>
                </a:solidFill>
                <a:latin typeface="Bell MT" panose="02020503060305020303" pitchFamily="18" charset="0"/>
              </a:rPr>
              <a:t>social.</a:t>
            </a:r>
          </a:p>
          <a:p>
            <a:pPr marL="0" indent="0">
              <a:buNone/>
            </a:pPr>
            <a:r>
              <a:rPr lang="es-MX" dirty="0" smtClean="0"/>
              <a:t> </a:t>
            </a:r>
            <a:endParaRPr lang="es-MX" dirty="0"/>
          </a:p>
        </p:txBody>
      </p:sp>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45932" y="2705058"/>
            <a:ext cx="4679368" cy="3295692"/>
          </a:xfrm>
          <a:prstGeom prst="rect">
            <a:avLst/>
          </a:prstGeom>
        </p:spPr>
      </p:pic>
    </p:spTree>
    <p:extLst>
      <p:ext uri="{BB962C8B-B14F-4D97-AF65-F5344CB8AC3E}">
        <p14:creationId xmlns:p14="http://schemas.microsoft.com/office/powerpoint/2010/main" val="1898665228"/>
      </p:ext>
    </p:extLst>
  </p:cSld>
  <p:clrMapOvr>
    <a:masterClrMapping/>
  </p:clrMapOvr>
  <mc:AlternateContent xmlns:mc="http://schemas.openxmlformats.org/markup-compatibility/2006">
    <mc:Choice xmlns:p14="http://schemas.microsoft.com/office/powerpoint/2010/main" Requires="p14">
      <p:transition spd="slow" p14:dur="2000" advClick="0" advTm="13000"/>
    </mc:Choice>
    <mc:Fallback>
      <p:transition spd="slow" advClick="0" advTm="13000"/>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903411" y="38102"/>
            <a:ext cx="10018713" cy="1752599"/>
          </a:xfrm>
        </p:spPr>
        <p:txBody>
          <a:bodyPr>
            <a:normAutofit/>
          </a:bodyPr>
          <a:lstStyle/>
          <a:p>
            <a:r>
              <a:rPr lang="es-MX" dirty="0" smtClean="0">
                <a:solidFill>
                  <a:schemeClr val="bg2">
                    <a:lumMod val="50000"/>
                  </a:schemeClr>
                </a:solidFill>
                <a:latin typeface="Arial Black" panose="020B0A04020102020204" pitchFamily="34" charset="0"/>
              </a:rPr>
              <a:t>Ventajas de estudiar en la </a:t>
            </a:r>
            <a:r>
              <a:rPr lang="es-MX" dirty="0" err="1" smtClean="0">
                <a:solidFill>
                  <a:schemeClr val="bg2">
                    <a:lumMod val="50000"/>
                  </a:schemeClr>
                </a:solidFill>
                <a:latin typeface="Arial Black" panose="020B0A04020102020204" pitchFamily="34" charset="0"/>
              </a:rPr>
              <a:t>UnADM</a:t>
            </a:r>
            <a:endParaRPr lang="es-MX" dirty="0">
              <a:solidFill>
                <a:schemeClr val="bg2">
                  <a:lumMod val="50000"/>
                </a:schemeClr>
              </a:solidFill>
              <a:latin typeface="Arial Black" panose="020B0A04020102020204" pitchFamily="34" charset="0"/>
            </a:endParaRPr>
          </a:p>
        </p:txBody>
      </p:sp>
      <p:sp>
        <p:nvSpPr>
          <p:cNvPr id="3" name="Marcador de contenido 2"/>
          <p:cNvSpPr>
            <a:spLocks noGrp="1"/>
          </p:cNvSpPr>
          <p:nvPr>
            <p:ph idx="1"/>
          </p:nvPr>
        </p:nvSpPr>
        <p:spPr>
          <a:xfrm>
            <a:off x="1484311" y="1790701"/>
            <a:ext cx="6040440" cy="4286250"/>
          </a:xfrm>
        </p:spPr>
        <p:txBody>
          <a:bodyPr>
            <a:normAutofit fontScale="92500" lnSpcReduction="20000"/>
          </a:bodyPr>
          <a:lstStyle/>
          <a:p>
            <a:r>
              <a:rPr lang="es-MX" b="1" dirty="0" smtClean="0">
                <a:solidFill>
                  <a:schemeClr val="accent1">
                    <a:lumMod val="75000"/>
                  </a:schemeClr>
                </a:solidFill>
                <a:latin typeface="Bell MT" panose="02020503060305020303" pitchFamily="18" charset="0"/>
              </a:rPr>
              <a:t>No tiene ningún costo.</a:t>
            </a:r>
          </a:p>
          <a:p>
            <a:r>
              <a:rPr lang="es-MX" b="1" dirty="0" smtClean="0">
                <a:solidFill>
                  <a:schemeClr val="accent1">
                    <a:lumMod val="75000"/>
                  </a:schemeClr>
                </a:solidFill>
                <a:latin typeface="Bell MT" panose="02020503060305020303" pitchFamily="18" charset="0"/>
              </a:rPr>
              <a:t>Eliges cuando estudiar. </a:t>
            </a:r>
          </a:p>
          <a:p>
            <a:r>
              <a:rPr lang="es-MX" b="1" dirty="0" smtClean="0">
                <a:solidFill>
                  <a:schemeClr val="accent1">
                    <a:lumMod val="75000"/>
                  </a:schemeClr>
                </a:solidFill>
                <a:latin typeface="Bell MT" panose="02020503060305020303" pitchFamily="18" charset="0"/>
              </a:rPr>
              <a:t>Te permite estudiar y realizar mas actividades.</a:t>
            </a:r>
          </a:p>
          <a:p>
            <a:r>
              <a:rPr lang="es-MX" b="1" dirty="0" smtClean="0">
                <a:solidFill>
                  <a:schemeClr val="accent1">
                    <a:lumMod val="75000"/>
                  </a:schemeClr>
                </a:solidFill>
                <a:latin typeface="Bell MT" panose="02020503060305020303" pitchFamily="18" charset="0"/>
              </a:rPr>
              <a:t>No dependes de movilidad a un sitio  y horarios para estudiar </a:t>
            </a:r>
          </a:p>
          <a:p>
            <a:r>
              <a:rPr lang="es-MX" b="1" dirty="0" smtClean="0">
                <a:solidFill>
                  <a:schemeClr val="accent1">
                    <a:lumMod val="75000"/>
                  </a:schemeClr>
                </a:solidFill>
                <a:latin typeface="Bell MT" panose="02020503060305020303" pitchFamily="18" charset="0"/>
              </a:rPr>
              <a:t>Tienes el apoyo del docente y/o compañeros para dudas acerca de las actividades a realizar.</a:t>
            </a:r>
          </a:p>
          <a:p>
            <a:r>
              <a:rPr lang="es-MX" b="1" dirty="0" smtClean="0">
                <a:solidFill>
                  <a:schemeClr val="accent1">
                    <a:lumMod val="75000"/>
                  </a:schemeClr>
                </a:solidFill>
                <a:latin typeface="Bell MT" panose="02020503060305020303" pitchFamily="18" charset="0"/>
              </a:rPr>
              <a:t>Adquieres autonomía y mas responsabilidad para concluir los estudios, convirtiéndote en una persona competitiva</a:t>
            </a:r>
            <a:r>
              <a:rPr lang="es-MX" dirty="0" smtClean="0"/>
              <a:t>.</a:t>
            </a:r>
            <a:endParaRPr lang="es-MX" dirty="0"/>
          </a:p>
        </p:txBody>
      </p:sp>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93074" y="1540670"/>
            <a:ext cx="3829050" cy="2497930"/>
          </a:xfrm>
          <a:prstGeom prst="rect">
            <a:avLst/>
          </a:prstGeom>
        </p:spPr>
      </p:pic>
    </p:spTree>
    <p:extLst>
      <p:ext uri="{BB962C8B-B14F-4D97-AF65-F5344CB8AC3E}">
        <p14:creationId xmlns:p14="http://schemas.microsoft.com/office/powerpoint/2010/main" val="3491877334"/>
      </p:ext>
    </p:extLst>
  </p:cSld>
  <p:clrMapOvr>
    <a:masterClrMapping/>
  </p:clrMapOvr>
  <mc:AlternateContent xmlns:mc="http://schemas.openxmlformats.org/markup-compatibility/2006">
    <mc:Choice xmlns:p14="http://schemas.microsoft.com/office/powerpoint/2010/main" Requires="p14">
      <p:transition spd="slow" p14:dur="2000" advClick="0" advTm="11000"/>
    </mc:Choice>
    <mc:Fallback>
      <p:transition spd="slow" advClick="0" advTm="11000"/>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docProps/app.xml><?xml version="1.0" encoding="utf-8"?>
<Properties xmlns="http://schemas.openxmlformats.org/officeDocument/2006/extended-properties" xmlns:vt="http://schemas.openxmlformats.org/officeDocument/2006/docPropsVTypes">
  <Template>Parallax</Template>
  <TotalTime>237</TotalTime>
  <Words>251</Words>
  <Application>Microsoft Office PowerPoint</Application>
  <PresentationFormat>Panorámica</PresentationFormat>
  <Paragraphs>20</Paragraphs>
  <Slides>5</Slides>
  <Notes>0</Notes>
  <HiddenSlides>0</HiddenSlides>
  <MMClips>1</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5</vt:i4>
      </vt:variant>
    </vt:vector>
  </HeadingPairs>
  <TitlesOfParts>
    <vt:vector size="10" baseType="lpstr">
      <vt:lpstr>Arial</vt:lpstr>
      <vt:lpstr>Arial Black</vt:lpstr>
      <vt:lpstr>Bell MT</vt:lpstr>
      <vt:lpstr>Corbel</vt:lpstr>
      <vt:lpstr>Parallax</vt:lpstr>
      <vt:lpstr>  </vt:lpstr>
      <vt:lpstr>Programa Educativo </vt:lpstr>
      <vt:lpstr>Perfil del egresado  </vt:lpstr>
      <vt:lpstr>Impacto de la carrera en el país  </vt:lpstr>
      <vt:lpstr>Ventajas de estudiar en la UnADM</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 la primer diapositiva incluirás el logo de la UnADM, tu nombre y el programa educativo que elegiste. En la segunda diapositiva describirás en qué consiste el programa educativo y duración del mismo. En la tercera diapositiva mencionarás el perfil del egresado de la carrera que elegiste. En la cuarta diapositiva explicarás cómo impacta la carrera que elegiste en nuestro país. En la quinta diapositiva promociona cuáles son las ventajas de estudiar tu carrera en la UnADM.</dc:title>
  <dc:creator>prymenet</dc:creator>
  <cp:lastModifiedBy>prymenet</cp:lastModifiedBy>
  <cp:revision>15</cp:revision>
  <dcterms:created xsi:type="dcterms:W3CDTF">2019-04-28T23:23:47Z</dcterms:created>
  <dcterms:modified xsi:type="dcterms:W3CDTF">2019-04-29T03:27:25Z</dcterms:modified>
</cp:coreProperties>
</file>